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21"/>
  </p:notesMasterIdLst>
  <p:sldIdLst>
    <p:sldId id="265" r:id="rId2"/>
    <p:sldId id="279" r:id="rId3"/>
    <p:sldId id="282" r:id="rId4"/>
    <p:sldId id="268" r:id="rId5"/>
    <p:sldId id="269" r:id="rId6"/>
    <p:sldId id="266" r:id="rId7"/>
    <p:sldId id="271" r:id="rId8"/>
    <p:sldId id="278" r:id="rId9"/>
    <p:sldId id="256" r:id="rId10"/>
    <p:sldId id="273" r:id="rId11"/>
    <p:sldId id="274" r:id="rId12"/>
    <p:sldId id="276" r:id="rId13"/>
    <p:sldId id="288" r:id="rId14"/>
    <p:sldId id="287" r:id="rId15"/>
    <p:sldId id="286" r:id="rId16"/>
    <p:sldId id="277" r:id="rId17"/>
    <p:sldId id="272" r:id="rId18"/>
    <p:sldId id="270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E5BA314-3295-46B2-A0BA-974752B139B5}">
          <p14:sldIdLst>
            <p14:sldId id="265"/>
            <p14:sldId id="279"/>
            <p14:sldId id="282"/>
            <p14:sldId id="268"/>
            <p14:sldId id="269"/>
            <p14:sldId id="266"/>
            <p14:sldId id="271"/>
            <p14:sldId id="278"/>
            <p14:sldId id="256"/>
            <p14:sldId id="273"/>
            <p14:sldId id="274"/>
            <p14:sldId id="276"/>
            <p14:sldId id="288"/>
            <p14:sldId id="287"/>
            <p14:sldId id="286"/>
            <p14:sldId id="277"/>
            <p14:sldId id="272"/>
            <p14:sldId id="270"/>
            <p14:sldId id="275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87A4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554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84716-D5EC-4109-B1F4-E4FBE05FC69B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B736F-1547-4C01-B2A9-55691BA74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349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B736F-1547-4C01-B2A9-55691BA74DF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781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B736F-1547-4C01-B2A9-55691BA74DF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237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62F5-7B12-480D-B00B-100B272C4EC4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6217-B074-4B48-ADF5-C5D137311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24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62F5-7B12-480D-B00B-100B272C4EC4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6217-B074-4B48-ADF5-C5D137311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80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62F5-7B12-480D-B00B-100B272C4EC4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6217-B074-4B48-ADF5-C5D137311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49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62F5-7B12-480D-B00B-100B272C4EC4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6217-B074-4B48-ADF5-C5D137311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50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62F5-7B12-480D-B00B-100B272C4EC4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6217-B074-4B48-ADF5-C5D137311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16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62F5-7B12-480D-B00B-100B272C4EC4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6217-B074-4B48-ADF5-C5D137311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82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62F5-7B12-480D-B00B-100B272C4EC4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6217-B074-4B48-ADF5-C5D137311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27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62F5-7B12-480D-B00B-100B272C4EC4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6217-B074-4B48-ADF5-C5D137311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07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62F5-7B12-480D-B00B-100B272C4EC4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6217-B074-4B48-ADF5-C5D137311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105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62F5-7B12-480D-B00B-100B272C4EC4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6217-B074-4B48-ADF5-C5D137311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01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62F5-7B12-480D-B00B-100B272C4EC4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6217-B074-4B48-ADF5-C5D137311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23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B62F5-7B12-480D-B00B-100B272C4EC4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E6217-B074-4B48-ADF5-C5D137311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53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34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0260" y="200878"/>
            <a:ext cx="11587655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К</a:t>
            </a:r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О</a:t>
            </a:r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Р</a:t>
            </a:r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Р</a:t>
            </a:r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Е</a:t>
            </a:r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К</a:t>
            </a:r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Ц</a:t>
            </a:r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И</a:t>
            </a:r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2C87A4"/>
                </a:solidFill>
                <a:effectLst/>
              </a:rPr>
              <a:t>О</a:t>
            </a:r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Н</a:t>
            </a:r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Н</a:t>
            </a:r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А</a:t>
            </a:r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Я </a:t>
            </a:r>
            <a:r>
              <a:rPr lang="ru-RU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Р</a:t>
            </a:r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А</a:t>
            </a:r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Б</a:t>
            </a:r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О</a:t>
            </a:r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Т</a:t>
            </a:r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А </a:t>
            </a:r>
          </a:p>
          <a:p>
            <a:r>
              <a:rPr lang="ru-RU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                   </a:t>
            </a:r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П</a:t>
            </a:r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Р</a:t>
            </a:r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И                        </a:t>
            </a:r>
          </a:p>
          <a:p>
            <a:r>
              <a:rPr lang="ru-RU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          </a:t>
            </a:r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Б</a:t>
            </a:r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Р</a:t>
            </a:r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А</a:t>
            </a:r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Д</a:t>
            </a:r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И</a:t>
            </a:r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Л</a:t>
            </a:r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А</a:t>
            </a:r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Л</a:t>
            </a:r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И</a:t>
            </a:r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И</a:t>
            </a:r>
          </a:p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(всеобуч для родителей)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krasdou18raduga.my1.ru/_ld/0/02816481.jp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2" b="99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-3310" r="42121" b="16804"/>
          <a:stretch/>
        </p:blipFill>
        <p:spPr bwMode="auto">
          <a:xfrm>
            <a:off x="4470835" y="3745301"/>
            <a:ext cx="3686504" cy="3144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901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12192000" cy="69722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3038" y="463360"/>
            <a:ext cx="1138115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Четкое </a:t>
            </a:r>
            <a:r>
              <a:rPr lang="ru-RU" sz="24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произнесение слогов со стечением согласных:</a:t>
            </a:r>
          </a:p>
          <a:p>
            <a:pPr lvl="0"/>
            <a:endParaRPr lang="ru-RU" sz="24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lvl="0" algn="ctr"/>
            <a:r>
              <a:rPr lang="ru-RU" sz="24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Тра-дра</a:t>
            </a:r>
            <a:r>
              <a:rPr lang="ru-RU" sz="24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     </a:t>
            </a:r>
            <a:r>
              <a:rPr lang="ru-RU" sz="24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тро-дро</a:t>
            </a:r>
            <a:r>
              <a:rPr lang="ru-RU" sz="24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     </a:t>
            </a:r>
            <a:r>
              <a:rPr lang="ru-RU" sz="24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азба-аспа</a:t>
            </a:r>
            <a:endParaRPr lang="ru-RU" sz="24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lvl="0" algn="ctr"/>
            <a:r>
              <a:rPr lang="ru-RU" sz="24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Пра</a:t>
            </a:r>
            <a:r>
              <a:rPr lang="ru-RU" sz="24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-бра       про-</a:t>
            </a:r>
            <a:r>
              <a:rPr lang="ru-RU" sz="24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бро</a:t>
            </a:r>
            <a:r>
              <a:rPr lang="ru-RU" sz="24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     </a:t>
            </a:r>
            <a:r>
              <a:rPr lang="ru-RU" sz="24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узбу-успу</a:t>
            </a:r>
            <a:endParaRPr lang="ru-RU" sz="24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lvl="0" algn="ctr"/>
            <a:r>
              <a:rPr lang="ru-RU" sz="24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  Фру-вру       </a:t>
            </a:r>
            <a:r>
              <a:rPr lang="ru-RU" sz="24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фро-вро</a:t>
            </a:r>
            <a:r>
              <a:rPr lang="ru-RU" sz="24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     </a:t>
            </a:r>
            <a:r>
              <a:rPr lang="ru-RU" sz="24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ыпша</a:t>
            </a:r>
            <a:r>
              <a:rPr lang="ru-RU" sz="24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-</a:t>
            </a:r>
            <a:r>
              <a:rPr lang="ru-RU" sz="24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ыбжа</a:t>
            </a:r>
            <a:endParaRPr lang="ru-RU" sz="24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ru-RU" sz="24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Быстро изменять одну букву в слове так, чтобы получилось новое слово (например: мак-бак-рак-так) Слова: сон, дом, пар, ток, салат, ручка, палка, цапля и т.д.) Пение быстрых, ритмичных песен для тренировки темпа ритма.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Упражнения на объяснение фразеологизмов (для детей 5-7 лет), например: считать ворон, заварить кашу, как с гуся вода, не вешай нос, тянуть за язык и т.д.)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ru-RU" sz="24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419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22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0889" y="69829"/>
            <a:ext cx="1076377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0066"/>
                </a:solidFill>
                <a:ea typeface="Times New Roman" panose="02020603050405020304" pitchFamily="18" charset="0"/>
              </a:rPr>
              <a:t>Проговаривание </a:t>
            </a:r>
            <a:r>
              <a:rPr lang="ru-RU" sz="2400" b="1" dirty="0" err="1">
                <a:solidFill>
                  <a:srgbClr val="000066"/>
                </a:solidFill>
                <a:ea typeface="Times New Roman" panose="02020603050405020304" pitchFamily="18" charset="0"/>
              </a:rPr>
              <a:t>чистоговорок</a:t>
            </a:r>
            <a:r>
              <a:rPr lang="ru-RU" sz="2400" b="1" dirty="0">
                <a:solidFill>
                  <a:srgbClr val="000066"/>
                </a:solidFill>
                <a:ea typeface="Times New Roman" panose="02020603050405020304" pitchFamily="18" charset="0"/>
              </a:rPr>
              <a:t>, скороговорок, постепенно увеличивая темп </a:t>
            </a:r>
            <a:r>
              <a:rPr lang="ru-RU" sz="2400" b="1" dirty="0" smtClean="0">
                <a:solidFill>
                  <a:srgbClr val="000066"/>
                </a:solidFill>
                <a:ea typeface="Times New Roman" panose="02020603050405020304" pitchFamily="18" charset="0"/>
              </a:rPr>
              <a:t>речи.</a:t>
            </a:r>
          </a:p>
          <a:p>
            <a:pPr lvl="0">
              <a:lnSpc>
                <a:spcPct val="150000"/>
              </a:lnSpc>
            </a:pPr>
            <a:r>
              <a:rPr lang="ru-RU" sz="2400" b="1" dirty="0" smtClean="0">
                <a:solidFill>
                  <a:srgbClr val="000066"/>
                </a:solidFill>
                <a:ea typeface="Times New Roman" panose="02020603050405020304" pitchFamily="18" charset="0"/>
              </a:rPr>
              <a:t>- Течет </a:t>
            </a:r>
            <a:r>
              <a:rPr lang="ru-RU" sz="2400" b="1" dirty="0">
                <a:solidFill>
                  <a:srgbClr val="000066"/>
                </a:solidFill>
                <a:ea typeface="Times New Roman" panose="02020603050405020304" pitchFamily="18" charset="0"/>
              </a:rPr>
              <a:t>речка, печет печка</a:t>
            </a:r>
            <a:r>
              <a:rPr lang="ru-RU" sz="2400" b="1" dirty="0" smtClean="0">
                <a:solidFill>
                  <a:srgbClr val="000066"/>
                </a:solidFill>
                <a:ea typeface="Times New Roman" panose="02020603050405020304" pitchFamily="18" charset="0"/>
              </a:rPr>
              <a:t>.</a:t>
            </a:r>
            <a:r>
              <a:rPr lang="ru-RU" sz="2400" b="1" dirty="0">
                <a:solidFill>
                  <a:srgbClr val="000066"/>
                </a:solidFill>
                <a:ea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000066"/>
              </a:solidFill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</a:pPr>
            <a:r>
              <a:rPr lang="ru-RU" sz="2400" b="1" dirty="0" smtClean="0">
                <a:solidFill>
                  <a:srgbClr val="000066"/>
                </a:solidFill>
                <a:ea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0066"/>
                </a:solidFill>
                <a:ea typeface="Times New Roman" panose="02020603050405020304" pitchFamily="18" charset="0"/>
              </a:rPr>
              <a:t>гнездышке яички - выведутся птички</a:t>
            </a:r>
            <a:r>
              <a:rPr lang="ru-RU" sz="2400" b="1" dirty="0" smtClean="0">
                <a:solidFill>
                  <a:srgbClr val="000066"/>
                </a:solidFill>
                <a:ea typeface="Times New Roman" panose="02020603050405020304" pitchFamily="18" charset="0"/>
              </a:rPr>
              <a:t>.</a:t>
            </a:r>
            <a:r>
              <a:rPr lang="ru-RU" sz="2400" b="1" dirty="0">
                <a:solidFill>
                  <a:srgbClr val="000066"/>
                </a:solidFill>
                <a:ea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000066"/>
              </a:solidFill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400" b="1" dirty="0" smtClean="0">
                <a:solidFill>
                  <a:srgbClr val="000066"/>
                </a:solidFill>
                <a:ea typeface="Times New Roman" panose="02020603050405020304" pitchFamily="18" charset="0"/>
              </a:rPr>
              <a:t>Капа </a:t>
            </a:r>
            <a:r>
              <a:rPr lang="ru-RU" sz="2400" b="1" dirty="0">
                <a:solidFill>
                  <a:srgbClr val="000066"/>
                </a:solidFill>
                <a:ea typeface="Times New Roman" panose="02020603050405020304" pitchFamily="18" charset="0"/>
              </a:rPr>
              <a:t>лопаткой копала канавку.</a:t>
            </a:r>
            <a:br>
              <a:rPr lang="ru-RU" sz="2400" b="1" dirty="0">
                <a:solidFill>
                  <a:srgbClr val="000066"/>
                </a:solidFill>
                <a:ea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066"/>
                </a:solidFill>
                <a:ea typeface="Times New Roman" panose="02020603050405020304" pitchFamily="18" charset="0"/>
              </a:rPr>
              <a:t>- В </a:t>
            </a:r>
            <a:r>
              <a:rPr lang="ru-RU" sz="2400" b="1" dirty="0">
                <a:solidFill>
                  <a:srgbClr val="000066"/>
                </a:solidFill>
                <a:ea typeface="Times New Roman" panose="02020603050405020304" pitchFamily="18" charset="0"/>
              </a:rPr>
              <a:t>лесу слышен шелест листьев. </a:t>
            </a:r>
            <a:br>
              <a:rPr lang="ru-RU" sz="2400" b="1" dirty="0">
                <a:solidFill>
                  <a:srgbClr val="000066"/>
                </a:solidFill>
                <a:ea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066"/>
                </a:solidFill>
                <a:ea typeface="Times New Roman" panose="02020603050405020304" pitchFamily="18" charset="0"/>
              </a:rPr>
              <a:t>- Брат </a:t>
            </a:r>
            <a:r>
              <a:rPr lang="ru-RU" sz="2400" b="1" dirty="0">
                <a:solidFill>
                  <a:srgbClr val="000066"/>
                </a:solidFill>
                <a:ea typeface="Times New Roman" panose="02020603050405020304" pitchFamily="18" charset="0"/>
              </a:rPr>
              <a:t>с братом брели по Арбату.</a:t>
            </a:r>
            <a:br>
              <a:rPr lang="ru-RU" sz="2400" b="1" dirty="0">
                <a:solidFill>
                  <a:srgbClr val="000066"/>
                </a:solidFill>
                <a:ea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066"/>
                </a:solidFill>
                <a:ea typeface="Times New Roman" panose="02020603050405020304" pitchFamily="18" charset="0"/>
              </a:rPr>
              <a:t>Лара </a:t>
            </a:r>
            <a:r>
              <a:rPr lang="ru-RU" sz="2400" b="1" dirty="0">
                <a:solidFill>
                  <a:srgbClr val="000066"/>
                </a:solidFill>
                <a:ea typeface="Times New Roman" panose="02020603050405020304" pitchFamily="18" charset="0"/>
              </a:rPr>
              <a:t>у Вали играет на рояле.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0066"/>
                </a:solidFill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66"/>
                </a:solidFill>
                <a:ea typeface="Times New Roman" panose="02020603050405020304" pitchFamily="18" charset="0"/>
              </a:rPr>
              <a:t>Чтение текста (лучше использовать стихи) в сопровождении быстрого ритма. Это может быть отстукивание, </a:t>
            </a:r>
            <a:r>
              <a:rPr lang="ru-RU" sz="2400" b="1" dirty="0" err="1">
                <a:solidFill>
                  <a:srgbClr val="000066"/>
                </a:solidFill>
                <a:ea typeface="Times New Roman" panose="02020603050405020304" pitchFamily="18" charset="0"/>
              </a:rPr>
              <a:t>отхлопывание</a:t>
            </a:r>
            <a:r>
              <a:rPr lang="ru-RU" sz="2400" b="1" dirty="0">
                <a:solidFill>
                  <a:srgbClr val="000066"/>
                </a:solidFill>
                <a:ea typeface="Times New Roman" panose="02020603050405020304" pitchFamily="18" charset="0"/>
              </a:rPr>
              <a:t> или удары метронома.</a:t>
            </a:r>
            <a:br>
              <a:rPr lang="ru-RU" sz="2400" b="1" dirty="0">
                <a:solidFill>
                  <a:srgbClr val="000066"/>
                </a:solidFill>
                <a:ea typeface="Times New Roman" panose="02020603050405020304" pitchFamily="18" charset="0"/>
              </a:rPr>
            </a:br>
            <a:endParaRPr lang="ru-RU" sz="24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243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114299"/>
            <a:ext cx="12363450" cy="69722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1950" y="3607476"/>
            <a:ext cx="10668000" cy="1151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500"/>
              </a:lnSpc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2400" dirty="0" smtClean="0">
              <a:solidFill>
                <a:srgbClr val="4D4D4D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1500"/>
              </a:lnSpc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 smtClean="0">
                <a:solidFill>
                  <a:srgbClr val="4D4D4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rgbClr val="4D4D4D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                   </a:t>
            </a:r>
            <a:endParaRPr lang="ru-RU" dirty="0">
              <a:solidFill>
                <a:prstClr val="black"/>
              </a:solidFill>
            </a:endParaRPr>
          </a:p>
          <a:p>
            <a:pPr lvl="0">
              <a:lnSpc>
                <a:spcPts val="1500"/>
              </a:lnSpc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2400" dirty="0">
              <a:solidFill>
                <a:srgbClr val="4D4D4D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1950" y="0"/>
            <a:ext cx="11539538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Поиграем животикам</a:t>
            </a:r>
          </a:p>
          <a:p>
            <a:pPr lvl="0"/>
            <a:r>
              <a:rPr lang="ru-RU" sz="2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  Цель: формирование диафрагмального дыхания.</a:t>
            </a:r>
          </a:p>
          <a:p>
            <a:pPr lvl="0"/>
            <a:r>
              <a:rPr lang="ru-RU" sz="2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   Описание упражнения    </a:t>
            </a:r>
            <a:endParaRPr lang="ru-RU" sz="2200" b="1" spc="50" dirty="0" smtClean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lvl="0"/>
            <a:r>
              <a:rPr lang="ru-RU" sz="22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 </a:t>
            </a:r>
            <a:r>
              <a:rPr lang="ru-RU" sz="2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положении стоя дети выполняют </a:t>
            </a:r>
            <a:r>
              <a:rPr lang="ru-RU" sz="22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глубокий вдох</a:t>
            </a:r>
            <a:r>
              <a:rPr lang="ru-RU" sz="2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не поднимая плеч, а затем выдох, контролируя движения живота </a:t>
            </a:r>
            <a:r>
              <a:rPr lang="ru-RU" sz="22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руками.</a:t>
            </a:r>
          </a:p>
          <a:p>
            <a:pPr lvl="0"/>
            <a:r>
              <a:rPr lang="ru-RU" sz="22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Упражнение </a:t>
            </a:r>
            <a:r>
              <a:rPr lang="ru-RU" sz="2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выполняется под счет: вдох </a:t>
            </a:r>
            <a:r>
              <a:rPr lang="ru-RU" sz="22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- 1,2,3 </a:t>
            </a:r>
            <a:r>
              <a:rPr lang="ru-RU" sz="2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 выдох – 1,2,3  или </a:t>
            </a:r>
            <a:r>
              <a:rPr lang="ru-RU" sz="22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музыкальные </a:t>
            </a:r>
            <a:r>
              <a:rPr lang="ru-RU" sz="2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звуки (</a:t>
            </a:r>
            <a:r>
              <a:rPr lang="ru-RU" sz="22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 –ре </a:t>
            </a:r>
            <a:r>
              <a:rPr lang="ru-RU" sz="2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 ми- вдох, ми – ре -до – выдох)  </a:t>
            </a:r>
            <a:r>
              <a:rPr lang="ru-RU" sz="22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от трех </a:t>
            </a:r>
            <a:r>
              <a:rPr lang="ru-RU" sz="2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 семи раз подряд</a:t>
            </a:r>
            <a:r>
              <a:rPr lang="ru-RU" sz="22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</a:p>
          <a:p>
            <a:pPr lvl="0"/>
            <a:endParaRPr lang="ru-RU" sz="2200" b="1" spc="50" dirty="0" smtClean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lvl="0"/>
            <a:r>
              <a:rPr lang="ru-RU" sz="22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Для </a:t>
            </a:r>
            <a:r>
              <a:rPr lang="ru-RU" sz="22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развития артикуляционной моторики </a:t>
            </a:r>
            <a:r>
              <a:rPr lang="ru-RU" sz="22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2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упражнения для губ, языка, нижней челюсти:</a:t>
            </a:r>
          </a:p>
          <a:p>
            <a:pPr lvl="0"/>
            <a:r>
              <a:rPr lang="ru-RU" sz="22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«Прятки» </a:t>
            </a:r>
            <a:r>
              <a:rPr lang="ru-RU" sz="2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 чередование плотного смыкания</a:t>
            </a:r>
          </a:p>
          <a:p>
            <a:pPr lvl="0"/>
            <a:r>
              <a:rPr lang="ru-RU" sz="2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губ с растягиванием их в улыбке с обнажением зубов;</a:t>
            </a:r>
          </a:p>
          <a:p>
            <a:pPr lvl="0"/>
            <a:r>
              <a:rPr lang="ru-RU" sz="22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2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«Вкусное варенье</a:t>
            </a:r>
            <a:r>
              <a:rPr lang="ru-RU" sz="2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» - круговое скользящее</a:t>
            </a:r>
          </a:p>
          <a:p>
            <a:pPr lvl="0"/>
            <a:r>
              <a:rPr lang="ru-RU" sz="2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движение языка по губам</a:t>
            </a:r>
            <a:r>
              <a:rPr lang="ru-RU" sz="22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;</a:t>
            </a:r>
          </a:p>
          <a:p>
            <a:pPr lvl="0"/>
            <a:r>
              <a:rPr lang="ru-RU" sz="22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2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«Футбол» </a:t>
            </a:r>
            <a:r>
              <a:rPr lang="ru-RU" sz="2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 движения языка вправо и влево в</a:t>
            </a:r>
          </a:p>
          <a:p>
            <a:pPr lvl="0"/>
            <a:r>
              <a:rPr lang="ru-RU" sz="2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полости рта с выпячиванием щеки</a:t>
            </a:r>
            <a:r>
              <a:rPr lang="ru-RU" sz="22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;</a:t>
            </a:r>
          </a:p>
          <a:p>
            <a:pPr lvl="0"/>
            <a:r>
              <a:rPr lang="ru-RU" sz="22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2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«Язычок сердиться» </a:t>
            </a:r>
            <a:r>
              <a:rPr lang="ru-RU" sz="2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 упор кончика </a:t>
            </a:r>
            <a:r>
              <a:rPr lang="ru-RU" sz="22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языка альвеолы верхних резцов и др.</a:t>
            </a:r>
          </a:p>
          <a:p>
            <a:pPr lvl="0"/>
            <a:r>
              <a:rPr lang="ru-RU" sz="22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 </a:t>
            </a:r>
          </a:p>
          <a:p>
            <a:pPr lvl="0"/>
            <a:r>
              <a:rPr lang="ru-RU" sz="22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Упражнения должны выполняться ритмично.</a:t>
            </a:r>
          </a:p>
          <a:p>
            <a:pPr lvl="0"/>
            <a:endParaRPr lang="ru-RU" sz="20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2678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722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20538"/>
            <a:ext cx="12192000" cy="7736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1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Тишина</a:t>
            </a:r>
          </a:p>
          <a:p>
            <a:pPr>
              <a:lnSpc>
                <a:spcPct val="150000"/>
              </a:lnSpc>
            </a:pPr>
            <a:r>
              <a:rPr lang="ru-RU" sz="21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Цель: изменение силы голоса, выразительное чтение стихотворения.</a:t>
            </a:r>
          </a:p>
          <a:p>
            <a:pPr>
              <a:lnSpc>
                <a:spcPct val="150000"/>
              </a:lnSpc>
            </a:pPr>
            <a:r>
              <a:rPr lang="ru-RU" sz="21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Описание </a:t>
            </a:r>
            <a:r>
              <a:rPr lang="ru-RU" sz="21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упражнения</a:t>
            </a:r>
          </a:p>
          <a:p>
            <a:pPr>
              <a:lnSpc>
                <a:spcPct val="150000"/>
              </a:lnSpc>
            </a:pPr>
            <a:r>
              <a:rPr lang="ru-RU" sz="21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1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Изменяя силу голоса, ребенок </a:t>
            </a:r>
            <a:r>
              <a:rPr lang="ru-RU" sz="21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читает стихотворение:</a:t>
            </a:r>
          </a:p>
          <a:p>
            <a:pPr>
              <a:lnSpc>
                <a:spcPct val="150000"/>
              </a:lnSpc>
            </a:pPr>
            <a:r>
              <a:rPr lang="ru-RU" sz="21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Была     </a:t>
            </a:r>
            <a:r>
              <a:rPr lang="ru-RU" sz="21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(произносится голосом обычной </a:t>
            </a:r>
            <a:r>
              <a:rPr lang="ru-RU" sz="21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силы)</a:t>
            </a:r>
          </a:p>
          <a:p>
            <a:pPr>
              <a:lnSpc>
                <a:spcPct val="150000"/>
              </a:lnSpc>
            </a:pPr>
            <a:r>
              <a:rPr lang="ru-RU" sz="21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тишина</a:t>
            </a:r>
            <a:r>
              <a:rPr lang="ru-RU" sz="21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тишина, тишина.   (произносится тихим голосом)</a:t>
            </a:r>
          </a:p>
          <a:p>
            <a:pPr>
              <a:lnSpc>
                <a:spcPct val="150000"/>
              </a:lnSpc>
            </a:pPr>
            <a:r>
              <a:rPr lang="ru-RU" sz="21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Вдруг    </a:t>
            </a:r>
            <a:r>
              <a:rPr lang="ru-RU" sz="21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(сила голоса начинает постепенно нарастать)</a:t>
            </a:r>
          </a:p>
          <a:p>
            <a:pPr>
              <a:lnSpc>
                <a:spcPct val="150000"/>
              </a:lnSpc>
            </a:pPr>
            <a:r>
              <a:rPr lang="ru-RU" sz="21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грохотом   </a:t>
            </a:r>
            <a:r>
              <a:rPr lang="ru-RU" sz="21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(громче)</a:t>
            </a:r>
          </a:p>
          <a:p>
            <a:pPr>
              <a:lnSpc>
                <a:spcPct val="150000"/>
              </a:lnSpc>
            </a:pPr>
            <a:r>
              <a:rPr lang="ru-RU" sz="21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1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грома    (еще громче)</a:t>
            </a:r>
          </a:p>
          <a:p>
            <a:pPr>
              <a:lnSpc>
                <a:spcPct val="150000"/>
              </a:lnSpc>
            </a:pPr>
            <a:r>
              <a:rPr lang="ru-RU" sz="21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сменилась </a:t>
            </a:r>
            <a:r>
              <a:rPr lang="ru-RU" sz="21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она.      (громко)</a:t>
            </a:r>
          </a:p>
          <a:p>
            <a:pPr>
              <a:lnSpc>
                <a:spcPct val="150000"/>
              </a:lnSpc>
            </a:pPr>
            <a:r>
              <a:rPr lang="ru-RU" sz="21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 </a:t>
            </a:r>
            <a:r>
              <a:rPr lang="ru-RU" sz="21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вот уже дождик    (произносится голосом обычной силы)</a:t>
            </a:r>
          </a:p>
          <a:p>
            <a:pPr>
              <a:lnSpc>
                <a:spcPct val="150000"/>
              </a:lnSpc>
            </a:pPr>
            <a:r>
              <a:rPr lang="ru-RU" sz="21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1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тихонько       (произносится очень тихо)</a:t>
            </a:r>
          </a:p>
          <a:p>
            <a:pPr>
              <a:lnSpc>
                <a:spcPct val="150000"/>
              </a:lnSpc>
            </a:pPr>
            <a:r>
              <a:rPr lang="ru-RU" sz="21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Ты </a:t>
            </a:r>
            <a:r>
              <a:rPr lang="ru-RU" sz="21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слышишь?    (произносится тихим голосом)</a:t>
            </a:r>
          </a:p>
          <a:p>
            <a:pPr>
              <a:lnSpc>
                <a:spcPct val="150000"/>
              </a:lnSpc>
            </a:pPr>
            <a:r>
              <a:rPr lang="ru-RU" sz="21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Закапал</a:t>
            </a:r>
            <a:r>
              <a:rPr lang="ru-RU" sz="21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закапал,    (произносится голосом обычной силы)</a:t>
            </a:r>
          </a:p>
          <a:p>
            <a:pPr>
              <a:lnSpc>
                <a:spcPct val="150000"/>
              </a:lnSpc>
            </a:pPr>
            <a:r>
              <a:rPr lang="ru-RU" sz="21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Закапал </a:t>
            </a:r>
            <a:r>
              <a:rPr lang="ru-RU" sz="21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 крыше…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ru-RU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486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63450" cy="69722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6707" y="442399"/>
            <a:ext cx="11875293" cy="6087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750"/>
              </a:spcAft>
            </a:pPr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Темп </a:t>
            </a:r>
            <a:r>
              <a:rPr lang="ru-RU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</a:p>
          <a:p>
            <a:pPr fontAlgn="base">
              <a:lnSpc>
                <a:spcPct val="115000"/>
              </a:lnSpc>
              <a:spcAft>
                <a:spcPts val="750"/>
              </a:spcAft>
            </a:pP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Большие 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ноги шли по дороге</a:t>
            </a:r>
          </a:p>
          <a:p>
            <a:pPr fontAlgn="base">
              <a:lnSpc>
                <a:spcPct val="115000"/>
              </a:lnSpc>
              <a:spcAft>
                <a:spcPts val="750"/>
              </a:spcAft>
            </a:pP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  Цель: развитие у детей умения менять темп</a:t>
            </a:r>
          </a:p>
          <a:p>
            <a:pPr fontAlgn="base">
              <a:lnSpc>
                <a:spcPct val="115000"/>
              </a:lnSpc>
              <a:spcAft>
                <a:spcPts val="750"/>
              </a:spcAft>
            </a:pP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речи в соответствии с темпом выполняемого движения.</a:t>
            </a:r>
          </a:p>
          <a:p>
            <a:pPr fontAlgn="base">
              <a:lnSpc>
                <a:spcPct val="115000"/>
              </a:lnSpc>
              <a:spcAft>
                <a:spcPts val="750"/>
              </a:spcAft>
            </a:pP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  Описание упражнения</a:t>
            </a:r>
          </a:p>
          <a:p>
            <a:pPr fontAlgn="base">
              <a:lnSpc>
                <a:spcPct val="115000"/>
              </a:lnSpc>
              <a:spcAft>
                <a:spcPts val="750"/>
              </a:spcAft>
            </a:pP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  Под слова педагога: «Большие ноги шли 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по дороге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…» дети не спеша шагают на месте, высоко поднимая ноги, и 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медленно говорят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: « ТОП – ТОП».       </a:t>
            </a:r>
          </a:p>
          <a:p>
            <a:pPr fontAlgn="base">
              <a:lnSpc>
                <a:spcPct val="115000"/>
              </a:lnSpc>
              <a:spcAft>
                <a:spcPts val="750"/>
              </a:spcAft>
            </a:pP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Под слова: «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Маленькие ножки 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бежали по дорожке» дети бегут на месте мелкими шажками и быстро говорят:</a:t>
            </a:r>
          </a:p>
          <a:p>
            <a:pPr fontAlgn="base">
              <a:lnSpc>
                <a:spcPct val="115000"/>
              </a:lnSpc>
              <a:spcAft>
                <a:spcPts val="750"/>
              </a:spcAft>
            </a:pP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«Топ-топ-топ-топ».</a:t>
            </a:r>
          </a:p>
          <a:p>
            <a:pPr fontAlgn="base">
              <a:lnSpc>
                <a:spcPct val="115000"/>
              </a:lnSpc>
              <a:spcAft>
                <a:spcPts val="750"/>
              </a:spcAft>
            </a:pP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  В дальнейшем упражнение может выполняться 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под музыку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750"/>
              </a:spcAft>
            </a:pP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0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0"/>
            <a:ext cx="12363450" cy="69722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9075" y="235290"/>
            <a:ext cx="11425238" cy="6820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5000"/>
              </a:lnSpc>
              <a:spcAft>
                <a:spcPts val="750"/>
              </a:spcAft>
            </a:pPr>
            <a:r>
              <a:rPr lang="ru-RU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Карусели</a:t>
            </a:r>
          </a:p>
          <a:p>
            <a:pPr lvl="0" fontAlgn="base">
              <a:lnSpc>
                <a:spcPct val="115000"/>
              </a:lnSpc>
              <a:spcAft>
                <a:spcPts val="750"/>
              </a:spcAft>
            </a:pP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  Цель: развитие у детей умения координировать</a:t>
            </a:r>
          </a:p>
          <a:p>
            <a:pPr lvl="0" fontAlgn="base">
              <a:lnSpc>
                <a:spcPct val="115000"/>
              </a:lnSpc>
              <a:spcAft>
                <a:spcPts val="750"/>
              </a:spcAft>
            </a:pP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речь с движением, постепенно меняя их темп.</a:t>
            </a:r>
          </a:p>
          <a:p>
            <a:pPr lvl="0" fontAlgn="base">
              <a:lnSpc>
                <a:spcPct val="115000"/>
              </a:lnSpc>
              <a:spcAft>
                <a:spcPts val="750"/>
              </a:spcAft>
            </a:pP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  Описание упражнения</a:t>
            </a:r>
          </a:p>
          <a:p>
            <a:pPr lvl="0" fontAlgn="base">
              <a:lnSpc>
                <a:spcPct val="115000"/>
              </a:lnSpc>
              <a:spcAft>
                <a:spcPts val="750"/>
              </a:spcAft>
            </a:pP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  Дети вместе с педагогом встают в хоровод и начинают идти по кругу, говоря слова:</a:t>
            </a:r>
          </a:p>
          <a:p>
            <a:pPr lvl="0" fontAlgn="base">
              <a:lnSpc>
                <a:spcPct val="115000"/>
              </a:lnSpc>
              <a:spcAft>
                <a:spcPts val="750"/>
              </a:spcAft>
            </a:pP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 Еле, еле, еле, еле</a:t>
            </a:r>
          </a:p>
          <a:p>
            <a:pPr lvl="0" fontAlgn="base">
              <a:lnSpc>
                <a:spcPct val="115000"/>
              </a:lnSpc>
              <a:spcAft>
                <a:spcPts val="750"/>
              </a:spcAft>
            </a:pP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Завертелись карусели(говорить 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в медленном темпе)</a:t>
            </a:r>
          </a:p>
          <a:p>
            <a:pPr lvl="0" fontAlgn="base">
              <a:lnSpc>
                <a:spcPct val="115000"/>
              </a:lnSpc>
              <a:spcAft>
                <a:spcPts val="750"/>
              </a:spcAft>
            </a:pP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  А потом, потом, потом  (темп постепенно нарастает)</a:t>
            </a:r>
          </a:p>
          <a:p>
            <a:pPr lvl="0" fontAlgn="base">
              <a:lnSpc>
                <a:spcPct val="115000"/>
              </a:lnSpc>
              <a:spcAft>
                <a:spcPts val="750"/>
              </a:spcAft>
            </a:pP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 Все бегом, бегом, бегом.(говорить в быстром темпе)</a:t>
            </a:r>
          </a:p>
          <a:p>
            <a:pPr lvl="0" fontAlgn="base">
              <a:lnSpc>
                <a:spcPct val="115000"/>
              </a:lnSpc>
              <a:spcAft>
                <a:spcPts val="750"/>
              </a:spcAft>
            </a:pP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 Тише, дети, не спешите(темп постепенно замедляется)</a:t>
            </a:r>
          </a:p>
          <a:p>
            <a:pPr lvl="0" fontAlgn="base">
              <a:lnSpc>
                <a:spcPct val="115000"/>
              </a:lnSpc>
              <a:spcAft>
                <a:spcPts val="750"/>
              </a:spcAft>
            </a:pP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 Карусель остановите(говорить в медленном темпе)</a:t>
            </a:r>
          </a:p>
          <a:p>
            <a:pPr lvl="0" fontAlgn="base">
              <a:lnSpc>
                <a:spcPct val="115000"/>
              </a:lnSpc>
              <a:spcAft>
                <a:spcPts val="750"/>
              </a:spcAft>
            </a:pP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 Раз, два, раз, два –(хлопать в ладоши и медленно говорить).</a:t>
            </a:r>
          </a:p>
          <a:p>
            <a:pPr lvl="0" fontAlgn="base">
              <a:lnSpc>
                <a:spcPct val="115000"/>
              </a:lnSpc>
              <a:spcAft>
                <a:spcPts val="750"/>
              </a:spcAft>
            </a:pP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 Вот и кончилась игра.</a:t>
            </a:r>
          </a:p>
        </p:txBody>
      </p:sp>
    </p:spTree>
    <p:extLst>
      <p:ext uri="{BB962C8B-B14F-4D97-AF65-F5344CB8AC3E}">
        <p14:creationId xmlns:p14="http://schemas.microsoft.com/office/powerpoint/2010/main" val="100877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114299"/>
            <a:ext cx="12363450" cy="69722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2881" y="-114299"/>
            <a:ext cx="116347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70367"/>
            <a:ext cx="12030075" cy="6850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ритма речи «Выдели слово»</a:t>
            </a:r>
          </a:p>
          <a:p>
            <a:pPr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  Цель: научить детей делать </a:t>
            </a:r>
            <a:r>
              <a:rPr lang="ru-RU" sz="2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ударение на </a:t>
            </a:r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определенном слове во фразе. </a:t>
            </a:r>
          </a:p>
          <a:p>
            <a:pPr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  Оборудование: четыре карточки с цифрами: «1234», «1234», «1234», «1234». На первой из них выделена жирным шрифтом цифра 1,на втором 2 и т.д. </a:t>
            </a:r>
          </a:p>
          <a:p>
            <a:pPr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Описание упражнения</a:t>
            </a:r>
          </a:p>
          <a:p>
            <a:pPr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  Детям демонстрируются карточки с цифрами по количеству слов во фразе.</a:t>
            </a:r>
          </a:p>
          <a:p>
            <a:pPr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Педагог объясняет детям, что сейчас они будут учиться произносить одну и ту же фразу по-разному.</a:t>
            </a:r>
          </a:p>
          <a:p>
            <a:pPr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Вот эта фраза из четырех слов: «Мы учимся говорить красиво».</a:t>
            </a:r>
          </a:p>
          <a:p>
            <a:pPr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Каждое слово фразы соответствует цифре на карточке. Если на карточке выделена цифра «1», то и голосом надо выделить первое слово во фразе</a:t>
            </a:r>
            <a:r>
              <a:rPr lang="ru-RU" sz="2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МЫ учимся говорить красиво». Это означает, что именно мы, а не кто-то другой учится говорить красиво. </a:t>
            </a:r>
          </a:p>
          <a:p>
            <a:pPr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Если ярко написана цифра – «2», то голосом выделяется второе слово «учимся». Вот как в этом случае будет звучать наша фраза: « Мы УЧИМСЯ говорить красиво».</a:t>
            </a:r>
          </a:p>
          <a:p>
            <a:pPr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   Если на карточке ярко написана цифра «3» - это означает, что интонационно надо выделить третье слово «говорить». То есть сказать: «Мы учимся ГОВОРИТЬ красиво». Благодаря этому станет ясно, что мы учимся именно говорить красиво, а не петь и не танцевать.  И, наконец, в случае, когда на карточке выделена цифра «4» - фразу надо произнести с ударением на четвертом слове. «Мы учимся говорить КРАСИВО». Так удастся подчеркнуть, что мы учимся говорить не громко и не тихо, а именно красиво.</a:t>
            </a:r>
          </a:p>
          <a:p>
            <a:pPr>
              <a:lnSpc>
                <a:spcPts val="1500"/>
              </a:lnSpc>
              <a:spcAft>
                <a:spcPts val="75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54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22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50" y="233674"/>
            <a:ext cx="113442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РЕКОМЕНДАЦИИ РОДИТЕЛЯМ: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50" y="3292286"/>
            <a:ext cx="11906250" cy="3900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750"/>
              </a:spcAft>
            </a:pPr>
            <a:r>
              <a:rPr lang="ru-RU" sz="24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Задачи логопеда:</a:t>
            </a:r>
          </a:p>
          <a:p>
            <a:pPr fontAlgn="base">
              <a:lnSpc>
                <a:spcPct val="115000"/>
              </a:lnSpc>
              <a:spcAft>
                <a:spcPts val="750"/>
              </a:spcAft>
            </a:pPr>
            <a:r>
              <a:rPr lang="ru-RU" sz="24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1. Научить </a:t>
            </a:r>
            <a:r>
              <a:rPr lang="ru-RU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ребенка говорить быстро</a:t>
            </a:r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>
              <a:lnSpc>
                <a:spcPct val="115000"/>
              </a:lnSpc>
              <a:spcAft>
                <a:spcPts val="750"/>
              </a:spcAft>
            </a:pPr>
            <a:r>
              <a:rPr lang="ru-RU" sz="2400" b="1" dirty="0" err="1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Логоритмические</a:t>
            </a:r>
            <a:r>
              <a:rPr lang="ru-RU" sz="24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занятия с маршировками, притопыванием, бегом, прыжками, одновременно </a:t>
            </a: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 речью развивая моторику, память и внимание.</a:t>
            </a:r>
            <a:endParaRPr lang="ru-RU" sz="2400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fontAlgn="base">
              <a:lnSpc>
                <a:spcPct val="115000"/>
              </a:lnSpc>
              <a:spcAft>
                <a:spcPts val="750"/>
              </a:spcAft>
              <a:buAutoNum type="arabicPeriod" startAt="2"/>
            </a:pPr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Добавить </a:t>
            </a:r>
            <a:r>
              <a:rPr lang="ru-RU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речь ребенка эмоциональность</a:t>
            </a:r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15000"/>
              </a:lnSpc>
              <a:spcAft>
                <a:spcPts val="750"/>
              </a:spcAft>
            </a:pPr>
            <a:r>
              <a:rPr lang="ru-RU" sz="24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Развивающие </a:t>
            </a: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занятия, на которых ребенок отгадывает загадки вместе с другими детьми, описывает картинки в книжках, на которых герои удивляются, огорчаются, радуются, смеются. </a:t>
            </a:r>
            <a:r>
              <a:rPr lang="ru-RU" sz="24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постарше </a:t>
            </a:r>
            <a:r>
              <a:rPr lang="ru-RU" sz="24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участвуют </a:t>
            </a: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детских театральных постановках.</a:t>
            </a:r>
            <a:endParaRPr lang="ru-RU" sz="24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50" y="774749"/>
            <a:ext cx="11906250" cy="24211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fontAlgn="base">
              <a:lnSpc>
                <a:spcPct val="115000"/>
              </a:lnSpc>
              <a:spcAft>
                <a:spcPts val="750"/>
              </a:spcAft>
            </a:pPr>
            <a:r>
              <a:rPr lang="ru-RU" sz="2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Первое </a:t>
            </a:r>
            <a:r>
              <a:rPr lang="ru-RU" sz="2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укрепление </a:t>
            </a:r>
            <a:r>
              <a:rPr lang="ru-RU" sz="2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нервной системы. Врачи назначают лекарства и физиотерапевтические процедуры. </a:t>
            </a:r>
          </a:p>
          <a:p>
            <a:pPr fontAlgn="base">
              <a:lnSpc>
                <a:spcPct val="115000"/>
              </a:lnSpc>
              <a:spcAft>
                <a:spcPts val="750"/>
              </a:spcAft>
            </a:pPr>
            <a:r>
              <a:rPr lang="ru-RU" sz="2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Второе</a:t>
            </a:r>
            <a:r>
              <a:rPr lang="ru-RU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– коррекция двигательной системы. Ее проводят в кабинете лечебной физкультуры. </a:t>
            </a:r>
          </a:p>
          <a:p>
            <a:pPr fontAlgn="base">
              <a:lnSpc>
                <a:spcPct val="115000"/>
              </a:lnSpc>
              <a:spcAft>
                <a:spcPts val="750"/>
              </a:spcAft>
            </a:pPr>
            <a:r>
              <a:rPr lang="ru-RU" sz="2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Третье</a:t>
            </a:r>
            <a:r>
              <a:rPr lang="ru-RU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– занятия с логопедом.</a:t>
            </a:r>
            <a:endParaRPr lang="ru-RU" sz="2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31" descr="C:\Users\теремок3\Desktop\Лена  2014\анимашки\244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096" y="4702178"/>
            <a:ext cx="1091142" cy="130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82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22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3700" y="208328"/>
            <a:ext cx="114046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Вывод: 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результате 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9 месячной 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работы речь становится значительно четче и быстрее. </a:t>
            </a:r>
            <a:endParaRPr lang="ru-RU" sz="24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После 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курса занятий необходимо долгое наблюдение 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за 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детьми, страдающими </a:t>
            </a:r>
            <a:r>
              <a:rPr lang="ru-RU" sz="2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брадилалией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 и особенно </a:t>
            </a:r>
            <a:r>
              <a:rPr lang="ru-RU" sz="2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брадикинезией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 (замедленность движений). </a:t>
            </a:r>
          </a:p>
          <a:p>
            <a:pPr lvl="0">
              <a:lnSpc>
                <a:spcPct val="150000"/>
              </a:lnSpc>
            </a:pPr>
            <a:r>
              <a:rPr lang="ru-RU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Н</a:t>
            </a:r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еобходимо </a:t>
            </a:r>
            <a:r>
              <a:rPr lang="ru-RU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в первую очередь </a:t>
            </a:r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нормализовать:</a:t>
            </a:r>
          </a:p>
          <a:p>
            <a:pPr marL="342900" lvl="0" indent="-342900">
              <a:lnSpc>
                <a:spcPct val="150000"/>
              </a:lnSpc>
              <a:buFontTx/>
              <a:buChar char="-"/>
            </a:pP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общую 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моторику: координацию, целенаправленность, ритм общих движений в более ускоренном темпе, формировать ручной </a:t>
            </a:r>
            <a:r>
              <a:rPr lang="ru-RU" sz="2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праксис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; </a:t>
            </a:r>
            <a:endParaRPr lang="ru-RU" sz="24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</a:pP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развивать 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слуховое, зрительное внимание, более быстрый темп переключения внимания с объекта на объект, восприятие и воспроизведение ритмов и т. д. </a:t>
            </a:r>
            <a:endParaRPr lang="ru-RU" sz="24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мере нормализации моторики включать речевой материал.</a:t>
            </a:r>
          </a:p>
          <a:p>
            <a:pPr lvl="0" algn="ctr">
              <a:lnSpc>
                <a:spcPct val="150000"/>
              </a:lnSpc>
            </a:pPr>
            <a:r>
              <a:rPr lang="ru-RU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Рекомендуются: 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самостоятельные занятия, постоянный контроль за темпом речи, консультативные занятия у логопеда, катамнестические исследования.</a:t>
            </a:r>
          </a:p>
          <a:p>
            <a:pPr lvl="0" algn="ctr">
              <a:lnSpc>
                <a:spcPct val="150000"/>
              </a:lnSpc>
            </a:pPr>
            <a:endParaRPr lang="ru-RU" sz="2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72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8" y="0"/>
            <a:ext cx="12192000" cy="69722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0889" y="2184379"/>
            <a:ext cx="10763778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b="1" dirty="0">
                <a:solidFill>
                  <a:srgbClr val="000066"/>
                </a:solidFill>
                <a:ea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0066"/>
                </a:solidFill>
                <a:ea typeface="Times New Roman" panose="02020603050405020304" pitchFamily="18" charset="0"/>
              </a:rPr>
            </a:br>
            <a:endParaRPr lang="ru-RU" sz="24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291" y="3442742"/>
            <a:ext cx="12097781" cy="1694835"/>
          </a:xfrm>
          <a:prstGeom prst="rect">
            <a:avLst/>
          </a:prstGeom>
        </p:spPr>
      </p:pic>
      <p:pic>
        <p:nvPicPr>
          <p:cNvPr id="5" name="Picture 11" descr="C:\Users\Людмила\Desktop\Лена\Анимашки\f027bc00174b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231" y="960479"/>
            <a:ext cx="3926543" cy="600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28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299"/>
            <a:ext cx="12192000" cy="69722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06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22225">
                  <a:solidFill>
                    <a:srgbClr val="D55816"/>
                  </a:solidFill>
                  <a:prstDash val="solid"/>
                </a:ln>
                <a:solidFill>
                  <a:srgbClr val="FF0000"/>
                </a:solidFill>
              </a:rPr>
              <a:t>НАПРАВЛЕНИЯ КОРРЕКЦИОННОЙ РАБОТЫ </a:t>
            </a:r>
          </a:p>
          <a:p>
            <a:pPr lvl="0" algn="ctr"/>
            <a:r>
              <a:rPr lang="ru-RU" sz="3200" b="1" dirty="0" smtClean="0">
                <a:ln w="22225">
                  <a:solidFill>
                    <a:srgbClr val="D55816"/>
                  </a:solidFill>
                  <a:prstDash val="solid"/>
                </a:ln>
                <a:solidFill>
                  <a:srgbClr val="FF0000"/>
                </a:solidFill>
              </a:rPr>
              <a:t>ПРИ УСТРАНЕНИИ БРАДИЛАЛИИ</a:t>
            </a:r>
            <a:r>
              <a:rPr lang="ru-RU" sz="3200" b="1" dirty="0">
                <a:ln w="22225">
                  <a:solidFill>
                    <a:srgbClr val="D55816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2924" y="1265897"/>
            <a:ext cx="11058525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Развитие интонационных средств выразительности речи: темпа, ритма, тембра, логического ударения, высоты, силы голоса и мимики у 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детей;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Формирование культуры собственной устной речи у детей.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3.Также 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необходимо развивать речевое дыхание – его длительность и интенсивность, для формирования ритмико-мелодической стороны речи. Необходимо использовать </a:t>
            </a:r>
            <a:r>
              <a:rPr lang="ru-RU" sz="2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логоритмические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упражнения. Они позволяют соотносить движения рук, ног, туловища с ритмом речи. </a:t>
            </a:r>
          </a:p>
          <a:p>
            <a:pPr marL="514350" indent="-514350">
              <a:lnSpc>
                <a:spcPct val="150000"/>
              </a:lnSpc>
              <a:buAutoNum type="arabicPeriod" startAt="6"/>
            </a:pPr>
            <a:endParaRPr lang="ru-RU" sz="2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480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299"/>
            <a:ext cx="12192000" cy="69722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06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22225">
                  <a:solidFill>
                    <a:srgbClr val="D55816"/>
                  </a:solidFill>
                  <a:prstDash val="solid"/>
                </a:ln>
                <a:solidFill>
                  <a:srgbClr val="FF0000"/>
                </a:solidFill>
              </a:rPr>
              <a:t>ЗАДАЧИ КОРРЕКЦИОННОЙ РАБОТЫ</a:t>
            </a:r>
            <a:endParaRPr lang="ru-RU" sz="3200" b="1" dirty="0">
              <a:ln w="22225">
                <a:solidFill>
                  <a:srgbClr val="D55816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288" y="699074"/>
            <a:ext cx="11802712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Медицинское 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воздействие (лечебное укрепление нервной системы медикаментами, физиотерапевтическими процедурами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).</a:t>
            </a:r>
            <a:endParaRPr lang="ru-RU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Специальные виды лечебной физкультуры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Логопедические занятия, основной целью которых является выработка четких и быстрых речевых движений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Логопедическая ритмика (нормализация темпа и ритма общих движений, развитие речевой и общей моторики, внимания, памяти). Большой эффект дают занятия с быстрой маршировкой и бегом под музыку, частые переключения движений в зависимости от изменения характера музыки, разнообразные подвижные игры, сопровождаемые речью.</a:t>
            </a:r>
          </a:p>
          <a:p>
            <a:pPr>
              <a:lnSpc>
                <a:spcPct val="150000"/>
              </a:lnSpc>
            </a:pPr>
            <a:endParaRPr lang="ru-RU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14350" indent="-514350">
              <a:lnSpc>
                <a:spcPct val="150000"/>
              </a:lnSpc>
              <a:buAutoNum type="arabicPeriod" startAt="6"/>
            </a:pPr>
            <a:endParaRPr lang="ru-RU" sz="2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788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66"/>
            <a:ext cx="12192000" cy="69722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06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22225">
                  <a:solidFill>
                    <a:srgbClr val="D55816"/>
                  </a:solidFill>
                  <a:prstDash val="solid"/>
                </a:ln>
                <a:solidFill>
                  <a:srgbClr val="FF0000"/>
                </a:solidFill>
              </a:rPr>
              <a:t>МЕТОДИКА ЛОГОПЕДИЧЕСКОЙ РАБОТЫ </a:t>
            </a:r>
          </a:p>
          <a:p>
            <a:pPr lvl="0" algn="ctr"/>
            <a:r>
              <a:rPr lang="ru-RU" sz="3200" b="1" dirty="0" smtClean="0">
                <a:ln w="22225">
                  <a:solidFill>
                    <a:srgbClr val="D55816"/>
                  </a:solidFill>
                  <a:prstDash val="solid"/>
                </a:ln>
                <a:solidFill>
                  <a:srgbClr val="FF0000"/>
                </a:solidFill>
              </a:rPr>
              <a:t>ПРИ УСТРАНЕНИИ БРАДИЛАЛИИ</a:t>
            </a:r>
            <a:r>
              <a:rPr lang="ru-RU" sz="3200" b="1" dirty="0">
                <a:ln w="22225">
                  <a:solidFill>
                    <a:srgbClr val="D55816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9288" y="1265897"/>
            <a:ext cx="11802712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воспитание быстрых и </a:t>
            </a:r>
            <a:r>
              <a:rPr lang="ru-RU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четких </a:t>
            </a:r>
            <a:r>
              <a:rPr lang="ru-RU" sz="2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движений в процессе </a:t>
            </a:r>
            <a:r>
              <a:rPr lang="ru-RU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речи;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убыстрение </a:t>
            </a:r>
            <a:r>
              <a:rPr lang="ru-RU" sz="2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речевых </a:t>
            </a:r>
            <a:r>
              <a:rPr lang="ru-RU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реакций;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убыстрение </a:t>
            </a:r>
            <a:r>
              <a:rPr lang="ru-RU" sz="2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темпа внутренней </a:t>
            </a:r>
            <a:r>
              <a:rPr lang="ru-RU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речи;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убыстрение </a:t>
            </a:r>
            <a:r>
              <a:rPr lang="ru-RU" sz="2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темпа письма и </a:t>
            </a:r>
            <a:r>
              <a:rPr lang="ru-RU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чтения;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воспитание </a:t>
            </a:r>
            <a:r>
              <a:rPr lang="ru-RU" sz="2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выразительных форм, сценической речи</a:t>
            </a:r>
            <a:r>
              <a:rPr lang="ru-RU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 сценического чтения;</a:t>
            </a:r>
            <a:endParaRPr lang="ru-RU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14350" indent="-514350">
              <a:lnSpc>
                <a:spcPct val="150000"/>
              </a:lnSpc>
              <a:buAutoNum type="arabicPeriod" startAt="6"/>
            </a:pPr>
            <a:r>
              <a:rPr lang="ru-RU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воспитание </a:t>
            </a:r>
            <a:r>
              <a:rPr lang="ru-RU" sz="2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правильной </a:t>
            </a:r>
            <a:r>
              <a:rPr lang="ru-RU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просодики;</a:t>
            </a:r>
          </a:p>
          <a:p>
            <a:pPr marL="514350" indent="-514350">
              <a:lnSpc>
                <a:spcPct val="150000"/>
              </a:lnSpc>
              <a:buAutoNum type="arabicPeriod" startAt="6"/>
            </a:pPr>
            <a:r>
              <a:rPr lang="ru-RU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нормализация </a:t>
            </a:r>
            <a:r>
              <a:rPr lang="ru-RU" sz="2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общей </a:t>
            </a:r>
            <a:r>
              <a:rPr lang="ru-RU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моторики;</a:t>
            </a:r>
          </a:p>
          <a:p>
            <a:pPr marL="514350" indent="-514350">
              <a:lnSpc>
                <a:spcPct val="150000"/>
              </a:lnSpc>
              <a:buAutoNum type="arabicPeriod" startAt="6"/>
            </a:pPr>
            <a:r>
              <a:rPr lang="ru-RU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формирование </a:t>
            </a:r>
            <a:r>
              <a:rPr lang="ru-RU" sz="2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ручного </a:t>
            </a:r>
            <a:r>
              <a:rPr lang="ru-RU" sz="2400" b="1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праксиса</a:t>
            </a:r>
            <a:r>
              <a:rPr lang="ru-RU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</a:p>
          <a:p>
            <a:pPr marL="514350" indent="-514350">
              <a:lnSpc>
                <a:spcPct val="150000"/>
              </a:lnSpc>
              <a:buAutoNum type="arabicPeriod" startAt="6"/>
            </a:pPr>
            <a:r>
              <a:rPr lang="ru-RU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развитие </a:t>
            </a:r>
            <a:r>
              <a:rPr lang="ru-RU" sz="2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слухового, зрительного внимания, восприятие ритмов.</a:t>
            </a:r>
          </a:p>
        </p:txBody>
      </p:sp>
    </p:spTree>
    <p:extLst>
      <p:ext uri="{BB962C8B-B14F-4D97-AF65-F5344CB8AC3E}">
        <p14:creationId xmlns:p14="http://schemas.microsoft.com/office/powerpoint/2010/main" val="369298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70"/>
            <a:ext cx="12192000" cy="69722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5535" y="0"/>
            <a:ext cx="1190120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ВИДЫ КОРРЕКЦИОННОЙ РАБОТЫ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endParaRPr lang="ru-RU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535" y="699195"/>
            <a:ext cx="11821412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Times New Roman" panose="02020603050405020304" pitchFamily="18" charset="0"/>
            </a:endParaRPr>
          </a:p>
          <a:p>
            <a:pPr algn="ctr"/>
            <a:r>
              <a:rPr lang="ru-RU" sz="2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</a:rPr>
              <a:t>Основные упражнения: </a:t>
            </a:r>
          </a:p>
          <a:p>
            <a:r>
              <a:rPr lang="ru-RU" sz="240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</a:rPr>
              <a:t>1. 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</a:rPr>
              <a:t>П</a:t>
            </a:r>
            <a:r>
              <a:rPr lang="ru-RU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</a:rPr>
              <a:t>роизношение </a:t>
            </a:r>
            <a:r>
              <a:rPr lang="ru-RU" sz="2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</a:rPr>
              <a:t>речевого материала различной сложности (слогов, слов, коротких фраз, скороговорок и т. п.), чтение (сопряженное с логопедом, затем самостоятельное) под отбиваемый рукой такт, под метроном с постепенным ускорением темпа говорения и чтения; </a:t>
            </a:r>
            <a:endParaRPr lang="ru-RU" sz="2400" b="1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Times New Roman" panose="02020603050405020304" pitchFamily="18" charset="0"/>
            </a:endParaRPr>
          </a:p>
          <a:p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</a:rPr>
              <a:t>2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</a:rPr>
              <a:t>. 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</a:rPr>
              <a:t>Слушание 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</a:rPr>
              <a:t>и воспроизведение речевого материала, записанного на магнитофонную ленту в ускоренном темпе; запись слогов, слов и т. п. с предварительным четким проговариванием под такт, подаваемый логопедом, а затем самим ребенком;</a:t>
            </a:r>
          </a:p>
          <a:p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</a:rPr>
              <a:t> 3. 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</a:rPr>
              <a:t>Работа 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</a:rPr>
              <a:t>над воображением при действии внешних раздражителей различного ритма, темпа для убыстрения его во внутренней речи; </a:t>
            </a:r>
          </a:p>
          <a:p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</a:rPr>
              <a:t>4.Заучивание 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</a:rPr>
              <a:t>и воспроизведение диалогов с акцентом на речевых особенностях разных персонажей самим 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</a:rPr>
              <a:t>ребенком 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</a:rPr>
              <a:t>в паре с логопедом, затем с товарищем по группе; </a:t>
            </a:r>
          </a:p>
          <a:p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</a:rPr>
              <a:t>5. 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</a:rPr>
              <a:t>Выработка 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</a:rPr>
              <a:t>сценического поведения в соответствии с содержанием драматизации.</a:t>
            </a:r>
            <a:endParaRPr lang="ru-RU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2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110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22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1852" y="228790"/>
            <a:ext cx="11708295" cy="740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анятия </a:t>
            </a:r>
            <a:r>
              <a:rPr lang="ru-RU" sz="2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по логопедической </a:t>
            </a:r>
            <a:r>
              <a:rPr lang="ru-RU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ритмике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7. Ходьба </a:t>
            </a:r>
            <a:r>
              <a:rPr lang="ru-RU" sz="2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и маршировка в различных направлениях под бодрую музыку (марш, галоп), перемежающаяся поскоками, прыжками, приседаниями, остановками под меняющийся характер музыки. Указанные упражнения сочетаются со счетными упражнениями, помогающими контролировать темп выполняемых движений и облегчающими детям удерживать нужный темп в речи. Упражнения, активизирующие внимание, воспитывают быструю и точную реакцию на зрительные, слуховые раздражители, развивают все виды памяти: зрительную, слуховую, </a:t>
            </a:r>
            <a:r>
              <a:rPr lang="ru-RU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моторную.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8. Ритмические 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упражнения, связанные с такими динамическими характеристиками музыкального произведения, как 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средней 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силы, 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так и сильно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Ритмические 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упражнения для рук, ног, туловища выполняются быстро, четко. Ритм обозначается энергичными хлопками в ладоши, ударами в бубен, взмахами флажками, топочущими шагом и т. п.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9. Пение 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мелодий с короткими тональностями. Темп песен средний и быстрый, отрывистого характера.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b="1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indent="360680">
              <a:lnSpc>
                <a:spcPct val="115000"/>
              </a:lnSpc>
              <a:spcAft>
                <a:spcPts val="0"/>
              </a:spcAft>
            </a:pPr>
            <a:endParaRPr lang="ru-RU" sz="240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751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299"/>
            <a:ext cx="12192000" cy="69722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4262" y="125721"/>
            <a:ext cx="11523476" cy="72943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Подвижные </a:t>
            </a:r>
            <a:r>
              <a:rPr lang="ru-RU" sz="2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игры: несюжетные и сюжетные. </a:t>
            </a:r>
            <a:endParaRPr lang="ru-RU" sz="2400" b="1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Несюжетные игры </a:t>
            </a:r>
            <a:r>
              <a:rPr lang="ru-RU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– перебежки, ловушки, пятнашки, </a:t>
            </a:r>
            <a:r>
              <a:rPr lang="ru-RU" sz="2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игры-эстафеты, игры с предметами, с элементами спортивных соревнований и т. п</a:t>
            </a:r>
            <a:r>
              <a:rPr lang="ru-RU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Сюжетные подвижные игры </a:t>
            </a:r>
            <a:r>
              <a:rPr lang="ru-RU" sz="2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отражают в условной форме жизненные или сказочные эпизоды и способствуют отработке речи в диалогах, драматизациях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11. Музыкальная 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самостоятельная 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деятельность: энергичное выполнение однотипных движений 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рубка 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дрова, 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скачки 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на лошади, </a:t>
            </a:r>
            <a:r>
              <a:rPr lang="ru-RU" sz="2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боксирование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т. д. Затем с помощью логопеда и самостоятельно исполняют творческие композиции: народные пляски, характерные танцы, бальные танцы (польку, галоп). </a:t>
            </a:r>
            <a:endParaRPr lang="ru-RU" sz="24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12. Игра на 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музыкальных инструментах: струнных и ударных, воспроизводя простые и сложные ритмические структуры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50000"/>
              </a:lnSpc>
            </a:pPr>
            <a:endParaRPr lang="ru-RU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34" descr="C:\Users\теремок3\Desktop\Лена  2014\анимашки\75610863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240" y="5673751"/>
            <a:ext cx="1462379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0" descr="C:\Users\теремок3\Desktop\Лена  2014\анимашки\37619438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075" y="5673751"/>
            <a:ext cx="999402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25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22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2913" y="115282"/>
            <a:ext cx="113871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22225">
                  <a:solidFill>
                    <a:srgbClr val="D55816"/>
                  </a:solidFill>
                  <a:prstDash val="solid"/>
                </a:ln>
                <a:solidFill>
                  <a:srgbClr val="FF0000"/>
                </a:solidFill>
              </a:rPr>
              <a:t>ЭТАПЫ ЛОГОПЕДИЧЕСКОЙ </a:t>
            </a:r>
            <a:r>
              <a:rPr lang="ru-RU" sz="3200" b="1" dirty="0">
                <a:ln w="22225">
                  <a:solidFill>
                    <a:srgbClr val="D55816"/>
                  </a:solidFill>
                  <a:prstDash val="solid"/>
                </a:ln>
                <a:solidFill>
                  <a:srgbClr val="FF0000"/>
                </a:solidFill>
              </a:rPr>
              <a:t>РАБОТЫ </a:t>
            </a:r>
          </a:p>
          <a:p>
            <a:pPr lvl="0" algn="ctr"/>
            <a:r>
              <a:rPr lang="ru-RU" sz="3200" b="1" dirty="0">
                <a:ln w="22225">
                  <a:solidFill>
                    <a:srgbClr val="D55816"/>
                  </a:solidFill>
                  <a:prstDash val="solid"/>
                </a:ln>
                <a:solidFill>
                  <a:srgbClr val="FF0000"/>
                </a:solidFill>
              </a:rPr>
              <a:t>ПРИ УСТРАНЕНИИ БРАДИЛАЛИИ</a:t>
            </a:r>
            <a:r>
              <a:rPr lang="ru-RU" sz="3200" b="1" dirty="0" smtClean="0">
                <a:ln w="22225">
                  <a:solidFill>
                    <a:srgbClr val="D55816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  <a:endParaRPr lang="en-US" sz="3200" b="1" dirty="0" smtClean="0">
              <a:ln w="22225">
                <a:solidFill>
                  <a:srgbClr val="D55816"/>
                </a:solidFill>
                <a:prstDash val="solid"/>
              </a:ln>
              <a:solidFill>
                <a:srgbClr val="FF0000"/>
              </a:solidFill>
            </a:endParaRPr>
          </a:p>
          <a:p>
            <a:pPr lvl="0"/>
            <a:endParaRPr lang="ru-RU" sz="2400" b="1" dirty="0">
              <a:ln w="22225">
                <a:solidFill>
                  <a:srgbClr val="D55816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989408" y="1362789"/>
            <a:ext cx="10840642" cy="6543191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I этап – Развитие речевого </a:t>
            </a:r>
            <a:r>
              <a:rPr lang="ru-RU" sz="27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дыхания + </a:t>
            </a:r>
            <a:r>
              <a:rPr lang="ru-RU" sz="27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балнеотерапия</a:t>
            </a:r>
            <a:r>
              <a:rPr lang="ru-RU" sz="27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7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этап – Развитие артикуляционной моторики губ, языка, нижней </a:t>
            </a:r>
            <a:r>
              <a:rPr lang="ru-RU" sz="27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челюсти</a:t>
            </a:r>
            <a:r>
              <a:rPr lang="ru-RU" sz="27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III - Выработка быстрых и четких движений в процессе </a:t>
            </a:r>
            <a:r>
              <a:rPr lang="ru-RU" sz="27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r>
              <a:rPr lang="ru-RU" sz="27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IV этап </a:t>
            </a:r>
            <a:r>
              <a:rPr lang="ru-RU" sz="27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– Развитие выразительного чтения</a:t>
            </a:r>
            <a:br>
              <a:rPr lang="ru-RU" sz="27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7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этап – </a:t>
            </a:r>
            <a:r>
              <a:rPr lang="ru-RU" sz="27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Логоритмика</a:t>
            </a:r>
            <a:r>
              <a:rPr lang="ru-RU" sz="27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7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sz="27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этап- </a:t>
            </a:r>
            <a:r>
              <a:rPr lang="ru-RU" sz="27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Сказкотерапия</a:t>
            </a:r>
            <a:r>
              <a:rPr lang="ru-RU" sz="27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95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114299"/>
            <a:ext cx="12363450" cy="69722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2913" y="0"/>
            <a:ext cx="11458575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СИСТЕМА </a:t>
            </a:r>
          </a:p>
          <a:p>
            <a:pPr algn="ctr"/>
            <a:r>
              <a:rPr lang="ru-RU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ЛЕЧЕБНО – ПЕДАГОГИЧЕСКОЙ  КОМПЛЕКСНОЙ РАБОТЫ  </a:t>
            </a:r>
            <a:endParaRPr lang="ru-RU" sz="2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  <a:p>
            <a:pPr algn="ctr"/>
            <a:endParaRPr lang="ru-RU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0024" y="1275605"/>
            <a:ext cx="11991975" cy="63709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Рекомендуемые упражнения</a:t>
            </a:r>
          </a:p>
          <a:p>
            <a:pPr algn="ctr"/>
            <a:endParaRPr lang="ru-RU" sz="2400" b="1" cap="none" spc="50" dirty="0" smtClean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b="1" cap="none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Счет в быстром темпе – в быстром темпе посчитать </a:t>
            </a:r>
            <a:r>
              <a:rPr lang="ru-RU" sz="24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 10 (если ребенок не умеет считать до 10, то счет ведется до 5), школьникам счет до 100.</a:t>
            </a:r>
          </a:p>
          <a:p>
            <a:pPr>
              <a:lnSpc>
                <a:spcPct val="150000"/>
              </a:lnSpc>
            </a:pPr>
            <a:r>
              <a:rPr lang="ru-RU" sz="24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Варианты: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4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посчитать в быстром темпе от заданного числа до заданного числа (например, от 3 до 10; от 10 до 2 и т.д.)</a:t>
            </a:r>
          </a:p>
          <a:p>
            <a:pPr>
              <a:lnSpc>
                <a:spcPct val="150000"/>
              </a:lnSpc>
            </a:pPr>
            <a:r>
              <a:rPr lang="ru-RU" sz="2400" b="1" cap="none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 посчитать двойками</a:t>
            </a:r>
          </a:p>
          <a:p>
            <a:pPr>
              <a:lnSpc>
                <a:spcPct val="150000"/>
              </a:lnSpc>
            </a:pPr>
            <a:r>
              <a:rPr lang="ru-RU" sz="24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 посчитать тройками</a:t>
            </a:r>
          </a:p>
          <a:p>
            <a:pPr marL="342900" indent="-342900">
              <a:buFontTx/>
              <a:buChar char="-"/>
            </a:pPr>
            <a:endParaRPr lang="ru-RU" sz="2400" b="1" cap="none" spc="50" dirty="0" smtClean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457200" indent="-457200" algn="ctr">
              <a:buFont typeface="Wingdings" panose="05000000000000000000" pitchFamily="2" charset="2"/>
              <a:buChar char="v"/>
            </a:pPr>
            <a:endParaRPr lang="ru-RU" sz="2800" b="1" spc="50" dirty="0" smtClean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b="1" cap="none" spc="50" dirty="0" smtClean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514350" indent="-514350">
              <a:buAutoNum type="arabicPeriod"/>
            </a:pPr>
            <a:endParaRPr lang="ru-RU" sz="2800" b="1" cap="none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814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</TotalTime>
  <Words>1210</Words>
  <Application>Microsoft Office PowerPoint</Application>
  <PresentationFormat>Произвольный</PresentationFormat>
  <Paragraphs>156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I этап – Развитие речевого дыхания + балнеотерапия  I этап – Развитие артикуляционной моторики губ, языка, нижней челюсти III - Выработка быстрых и четких движений в процессе речи IV этап – Развитие выразительного чтения V этап – Логоритмика  VI этап- Сказкотерапия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Людмила</cp:lastModifiedBy>
  <cp:revision>66</cp:revision>
  <dcterms:created xsi:type="dcterms:W3CDTF">2016-04-13T04:04:37Z</dcterms:created>
  <dcterms:modified xsi:type="dcterms:W3CDTF">2018-05-08T08:05:47Z</dcterms:modified>
</cp:coreProperties>
</file>